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2" r:id="rId7"/>
    <p:sldId id="263" r:id="rId8"/>
    <p:sldId id="270" r:id="rId9"/>
    <p:sldId id="264" r:id="rId10"/>
    <p:sldId id="262" r:id="rId11"/>
    <p:sldId id="266" r:id="rId12"/>
    <p:sldId id="271" r:id="rId13"/>
    <p:sldId id="267" r:id="rId14"/>
    <p:sldId id="268" r:id="rId15"/>
    <p:sldId id="273" r:id="rId16"/>
    <p:sldId id="269" r:id="rId17"/>
  </p:sldIdLst>
  <p:sldSz cx="9144000" cy="6858000" type="screen4x3"/>
  <p:notesSz cx="9369425" cy="7077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0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0084" cy="35549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7715" y="2"/>
            <a:ext cx="4060084" cy="35549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r">
              <a:defRPr sz="1200"/>
            </a:lvl1pPr>
          </a:lstStyle>
          <a:p>
            <a:fld id="{8712889A-10EB-472D-9132-32E390FA8B8D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586"/>
            <a:ext cx="4060084" cy="35549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7715" y="6721586"/>
            <a:ext cx="4060084" cy="35549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r">
              <a:defRPr sz="1200"/>
            </a:lvl1pPr>
          </a:lstStyle>
          <a:p>
            <a:fld id="{6A46ABC9-BE52-441C-B2FB-4B46B9604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060084" cy="35508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l">
              <a:defRPr sz="1200"/>
            </a:lvl1pPr>
          </a:lstStyle>
          <a:p>
            <a:r>
              <a:rPr lang="en-US" dirty="0" smtClean="0"/>
              <a:t>E Filing Procedure Training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7173" y="4"/>
            <a:ext cx="4060084" cy="355082"/>
          </a:xfrm>
          <a:prstGeom prst="rect">
            <a:avLst/>
          </a:prstGeom>
        </p:spPr>
        <p:txBody>
          <a:bodyPr vert="horz" lIns="93949" tIns="46975" rIns="93949" bIns="46975" rtlCol="0"/>
          <a:lstStyle>
            <a:lvl1pPr algn="r">
              <a:defRPr sz="1200"/>
            </a:lvl1pPr>
          </a:lstStyle>
          <a:p>
            <a:fld id="{7584164C-9473-43FD-A382-DBB7730CE51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41350"/>
            <a:ext cx="6408738" cy="4806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9" tIns="46975" rIns="93949" bIns="469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81726" y="1086367"/>
            <a:ext cx="2951328" cy="3324487"/>
          </a:xfrm>
          <a:prstGeom prst="rect">
            <a:avLst/>
          </a:prstGeom>
        </p:spPr>
        <p:txBody>
          <a:bodyPr vert="horz" lIns="93949" tIns="46975" rIns="93949" bIns="46975" rtlCol="0"/>
          <a:lstStyle/>
          <a:p>
            <a:pPr lvl="0"/>
            <a:r>
              <a:rPr lang="en-US" dirty="0" smtClean="0"/>
              <a:t>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996"/>
            <a:ext cx="4060084" cy="35508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7173" y="6721996"/>
            <a:ext cx="4060084" cy="355081"/>
          </a:xfrm>
          <a:prstGeom prst="rect">
            <a:avLst/>
          </a:prstGeom>
        </p:spPr>
        <p:txBody>
          <a:bodyPr vert="horz" lIns="93949" tIns="46975" rIns="93949" bIns="46975" rtlCol="0" anchor="b"/>
          <a:lstStyle>
            <a:lvl1pPr algn="r">
              <a:defRPr sz="1200"/>
            </a:lvl1pPr>
          </a:lstStyle>
          <a:p>
            <a:fld id="{1C1139CD-C48C-4619-A339-8821787A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50000"/>
      </a:lnSpc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800" y="790575"/>
            <a:ext cx="6042025" cy="45323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6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59487" cy="45450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9078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884238"/>
            <a:ext cx="5961062" cy="447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718603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59487" cy="45450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7525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5275" y="946150"/>
            <a:ext cx="6848475" cy="5137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9530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0200" y="946150"/>
            <a:ext cx="7040563" cy="52816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2627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788" y="874713"/>
            <a:ext cx="6097587" cy="45735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4469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3275" y="550863"/>
            <a:ext cx="5338763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36620" y="4919702"/>
            <a:ext cx="6313906" cy="187063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6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663" y="884238"/>
            <a:ext cx="6065837" cy="45497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9509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7254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2891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7296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3825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0369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3" y="884238"/>
            <a:ext cx="6154737" cy="461803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0319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9088" y="884238"/>
            <a:ext cx="5961062" cy="44719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39CD-C48C-4619-A339-8821787A2BBF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/>
              <a:t>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333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59A0-F7A6-489D-A0CA-BC2FC549526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261226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3642-0E1F-422B-BAEF-9DDDD9A7CD3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976145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C9DE-12B9-4CC0-8EC0-D06F0A6D1F7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481948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17A0-38E4-4D28-8F9E-665F4466023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6414584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248B-F734-4B88-8CD3-8E996446D59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7404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5D1F-8B2F-4BC4-9DD0-234FFA3867B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491052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C198-5846-4E8D-8823-B07489D6461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41360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580C-15E4-4EB3-8C6D-40A26D6720F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79925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4CE9-9B0C-4C37-A6B9-D0F26835559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783351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398C-BDC7-4989-8EB4-4EB6400B81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3285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762B-A9D2-4A54-AB27-5F8EE072F5CF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328968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8636-9525-41F1-9C52-481CC69D34B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718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a-felonyb@ca.cjis20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a-felonya@ca.cjis20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ourt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416387"/>
            <a:ext cx="7920879" cy="2713802"/>
          </a:xfrm>
        </p:spPr>
        <p:txBody>
          <a:bodyPr anchor="ctr">
            <a:normAutofit fontScale="90000"/>
          </a:bodyPr>
          <a:lstStyle/>
          <a:p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The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E-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Filing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Procedure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and </a:t>
            </a: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Process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for</a:t>
            </a:r>
            <a:r>
              <a:rPr lang="es-E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s-E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Criminal </a:t>
            </a: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es-ES" altLang="en-US" sz="247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E-Doc Submission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Cha-felonyb@ca.cjis20.org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(For Judge </a:t>
            </a:r>
            <a:r>
              <a:rPr lang="en-US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McFee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Cha-felonya@ca.cjis20.org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(For Judge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Porter)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order sent as separate attachment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order and signed and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efiled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/motion per email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3152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916833"/>
            <a:ext cx="7992888" cy="1593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 sent to wrong address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delayed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may be missed completely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57175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86660"/>
            <a:ext cx="5742636" cy="28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18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1442195"/>
            <a:ext cx="62441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not “modified” (i.e. “stripped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 </a:t>
            </a:r>
          </a:p>
          <a:p>
            <a:pPr marL="289322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format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</a:t>
            </a:r>
          </a:p>
          <a:p>
            <a:pPr marL="746522" lvl="1" indent="-25717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rejected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63388"/>
            <a:ext cx="4414465" cy="25022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happens if done wrong?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0634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should my email 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6409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574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82" y="356392"/>
            <a:ext cx="7992888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you should be getting once order is processed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4969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6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/Milk" panose="020B0603050302020204" pitchFamily="34" charset="0"/>
                <a:cs typeface="Aharoni" panose="02010803020104030203" pitchFamily="2" charset="-79"/>
              </a:rPr>
              <a:t>Tips and Exceptions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mon/Milk" panose="020B06030503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first submission ONLY send a test email to each of the two email addresses and wait for confirmation from J.A. Put “Test” in the subject line.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Email now constitutes your cover letter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 (carbon copy) opposing counsel on submission email</a:t>
            </a:r>
          </a:p>
          <a:p>
            <a:pPr marL="342900" lvl="2" indent="-342900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require “courtesy copy” of stipulations/motions once filed with clerk</a:t>
            </a: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2" indent="-342900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5573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61" y="2767539"/>
            <a:ext cx="5917675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34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6336704" cy="529531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Points of Interest</a:t>
            </a:r>
            <a:endParaRPr lang="en-US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136904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Document Format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Form/Template Modifications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Pro </a:t>
            </a:r>
            <a:r>
              <a:rPr lang="en-US" altLang="en-US" dirty="0" err="1">
                <a:solidFill>
                  <a:schemeClr val="bg1"/>
                </a:solidFill>
              </a:rPr>
              <a:t>Se’s</a:t>
            </a:r>
            <a:r>
              <a:rPr lang="en-US" altLang="en-US" dirty="0">
                <a:solidFill>
                  <a:schemeClr val="bg1"/>
                </a:solidFill>
              </a:rPr>
              <a:t> and Unrepresented Interested Parties –Designation of Email vs. No Designation of Email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Form Retention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E Doc Submission 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What </a:t>
            </a:r>
            <a:r>
              <a:rPr lang="en-US" altLang="en-US" dirty="0">
                <a:solidFill>
                  <a:schemeClr val="bg1"/>
                </a:solidFill>
              </a:rPr>
              <a:t>happens if done wrong?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my email look like?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chemeClr val="bg1"/>
                </a:solidFill>
              </a:rPr>
              <a:t>What should I be getting if done correctly</a:t>
            </a:r>
            <a:r>
              <a:rPr lang="en-US" altLang="en-US" dirty="0" smtClean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Tips and Exceptions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1" y="1916832"/>
            <a:ext cx="1336649" cy="1307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Document Format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Formats accepted: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97-2002 document (.doc)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-Word 2003-present document (.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docx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*Please note no other document format is acceptable at this time (e.g., PDFs, RTF’s, WPD’s,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are not acceptable and must be converted by attorney to word docs before sending to JA/Judge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8776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00808"/>
            <a:ext cx="3672408" cy="474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Modifications</a:t>
            </a:r>
            <a:endParaRPr lang="en-US" b="1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16" y="1102119"/>
            <a:ext cx="8120434" cy="5966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looked like before</a:t>
            </a:r>
          </a:p>
        </p:txBody>
      </p:sp>
      <p:sp>
        <p:nvSpPr>
          <p:cNvPr id="7" name="Left Arrow 6"/>
          <p:cNvSpPr/>
          <p:nvPr/>
        </p:nvSpPr>
        <p:spPr>
          <a:xfrm>
            <a:off x="5868144" y="3068960"/>
            <a:ext cx="1209155" cy="4715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Note the cc: or service list area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0" y="1700808"/>
            <a:ext cx="3744416" cy="476934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400000">
            <a:off x="1250844" y="5598028"/>
            <a:ext cx="648072" cy="1350576"/>
          </a:xfrm>
          <a:prstGeom prst="leftArrow">
            <a:avLst>
              <a:gd name="adj1" fmla="val 50000"/>
              <a:gd name="adj2" fmla="val 51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466968" y="2276872"/>
            <a:ext cx="1161129" cy="4590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Notice the signature 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3264" y="6104039"/>
            <a:ext cx="108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Note Done and Ordered Line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29857965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24" y="-19698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Form/Template Modification</a:t>
            </a:r>
            <a:endParaRPr lang="en-US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166" y="704380"/>
            <a:ext cx="5585741" cy="73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should look like now: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1700808"/>
            <a:ext cx="374441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Done and Ordered paragraph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signature line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cc: or Service List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  <a:p>
            <a:pPr marL="160735" indent="-160735"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Stip’s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sent to CLERK directly as PDF’s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6792"/>
            <a:ext cx="4016102" cy="5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78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FORM WILL LOOK LIKE ONCE DONE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13188" r="7379" b="9444"/>
          <a:stretch/>
        </p:blipFill>
        <p:spPr>
          <a:xfrm>
            <a:off x="179512" y="1450614"/>
            <a:ext cx="4392488" cy="5221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5229200"/>
            <a:ext cx="288032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31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82641"/>
            <a:ext cx="8064896" cy="3754671"/>
          </a:xfrm>
        </p:spPr>
        <p:txBody>
          <a:bodyPr>
            <a:normAutofit fontScale="32500" lnSpcReduction="20000"/>
          </a:bodyPr>
          <a:lstStyle/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strongly recommends that you encourage all parties who must be served to provide their email for the portal to serve them. </a:t>
            </a:r>
          </a:p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mandatory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non-attorney parties/interested persons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www.flcourts.org</a:t>
            </a:r>
            <a:r>
              <a:rPr lang="en-US" sz="1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instructions on how to register their </a:t>
            </a:r>
            <a:r>
              <a:rPr lang="en-US" sz="1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endParaRPr lang="en-US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Designation of Emails</a:t>
            </a:r>
          </a:p>
        </p:txBody>
      </p:sp>
    </p:spTree>
    <p:extLst>
      <p:ext uri="{BB962C8B-B14F-4D97-AF65-F5344CB8AC3E}">
        <p14:creationId xmlns:p14="http://schemas.microsoft.com/office/powerpoint/2010/main" val="16786749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42" y="5507389"/>
            <a:ext cx="1790165" cy="87393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2348880"/>
            <a:ext cx="79757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designation?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 will print copies and mail.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submit name and address of all parties who must be served by USPS in body of email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manually add the party to the service list on the proposed order. 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further detail, please refer to Submission of Electronic Orders (see handout)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247" y="1734300"/>
            <a:ext cx="453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Non-Designation of Emails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 SE’S AND UNREPRESENTED INTERESTED PARTIES</a:t>
            </a:r>
          </a:p>
        </p:txBody>
      </p:sp>
    </p:spTree>
    <p:extLst>
      <p:ext uri="{BB962C8B-B14F-4D97-AF65-F5344CB8AC3E}">
        <p14:creationId xmlns:p14="http://schemas.microsoft.com/office/powerpoint/2010/main" val="18883530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Form Retention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your forms locally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keep previous format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event that there are any computer issues, the previous format will be used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713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9727</TotalTime>
  <Words>506</Words>
  <Application>Microsoft Office PowerPoint</Application>
  <PresentationFormat>On-screen Show (4:3)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Century Schoolbook</vt:lpstr>
      <vt:lpstr>Lemon/Milk</vt:lpstr>
      <vt:lpstr>Diseño predeterminado</vt:lpstr>
      <vt:lpstr>The E-Filing  Procedure and Process for Criminal    </vt:lpstr>
      <vt:lpstr>Points of Interest</vt:lpstr>
      <vt:lpstr>Document Format</vt:lpstr>
      <vt:lpstr>Form/Template Modifications</vt:lpstr>
      <vt:lpstr>Form/Template Modification</vt:lpstr>
      <vt:lpstr>WHAT FORM WILL LOOK LIKE ONCE DONE</vt:lpstr>
      <vt:lpstr>PRO SE’S AND UNREPRESENTED INTERESTED PARTIES</vt:lpstr>
      <vt:lpstr>PRO SE’S AND UNREPRESENTED INTERESTED PARTIES</vt:lpstr>
      <vt:lpstr>Form Retention</vt:lpstr>
      <vt:lpstr>E-Doc Submission</vt:lpstr>
      <vt:lpstr>What happens if done wrong?</vt:lpstr>
      <vt:lpstr>What happens if done wrong?</vt:lpstr>
      <vt:lpstr>What should my email look like?</vt:lpstr>
      <vt:lpstr>What you should be getting once order is processed</vt:lpstr>
      <vt:lpstr>Tips and Exceptions</vt:lpstr>
      <vt:lpstr>End</vt:lpstr>
    </vt:vector>
  </TitlesOfParts>
  <Company>Siracusa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Cambareri, Kimberly</cp:lastModifiedBy>
  <cp:revision>97</cp:revision>
  <cp:lastPrinted>2018-01-18T17:15:56Z</cp:lastPrinted>
  <dcterms:created xsi:type="dcterms:W3CDTF">2009-03-26T20:51:52Z</dcterms:created>
  <dcterms:modified xsi:type="dcterms:W3CDTF">2023-07-02T21:23:13Z</dcterms:modified>
</cp:coreProperties>
</file>